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9" r:id="rId1"/>
  </p:sldMasterIdLst>
  <p:notesMasterIdLst>
    <p:notesMasterId r:id="rId8"/>
  </p:notesMasterIdLst>
  <p:sldIdLst>
    <p:sldId id="256" r:id="rId2"/>
    <p:sldId id="271" r:id="rId3"/>
    <p:sldId id="272" r:id="rId4"/>
    <p:sldId id="273" r:id="rId5"/>
    <p:sldId id="274" r:id="rId6"/>
    <p:sldId id="259" r:id="rId7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730" y="77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0770F4-D1FC-4F91-94D8-95A931D6C7D6}" type="doc">
      <dgm:prSet loTypeId="urn:microsoft.com/office/officeart/2005/8/layout/venn1" loCatId="relationship" qsTypeId="urn:microsoft.com/office/officeart/2005/8/quickstyle/simple2" qsCatId="simple" csTypeId="urn:microsoft.com/office/officeart/2005/8/colors/accent0_1" csCatId="mainScheme" phldr="1"/>
      <dgm:spPr/>
    </dgm:pt>
    <dgm:pt modelId="{8694CE8D-33DA-424F-987A-4CB73E249ABF}">
      <dgm:prSet phldrT="[Text]" custT="1"/>
      <dgm:spPr/>
      <dgm:t>
        <a:bodyPr/>
        <a:lstStyle/>
        <a:p>
          <a:r>
            <a:rPr lang="en-IN" sz="1050" dirty="0"/>
            <a:t>HUMAN MADE ENVIRONMENT</a:t>
          </a:r>
        </a:p>
      </dgm:t>
    </dgm:pt>
    <dgm:pt modelId="{80DBAE32-D05E-46D2-8534-2DEEDB0418A9}" type="parTrans" cxnId="{45F140C7-6713-4201-908A-0D834294420A}">
      <dgm:prSet/>
      <dgm:spPr/>
      <dgm:t>
        <a:bodyPr/>
        <a:lstStyle/>
        <a:p>
          <a:endParaRPr lang="en-IN" sz="1050"/>
        </a:p>
      </dgm:t>
    </dgm:pt>
    <dgm:pt modelId="{7B37FCC1-6436-4CF7-AD05-FC81AAE0B66D}" type="sibTrans" cxnId="{45F140C7-6713-4201-908A-0D834294420A}">
      <dgm:prSet/>
      <dgm:spPr/>
      <dgm:t>
        <a:bodyPr/>
        <a:lstStyle/>
        <a:p>
          <a:endParaRPr lang="en-IN" sz="1050"/>
        </a:p>
      </dgm:t>
    </dgm:pt>
    <dgm:pt modelId="{30385E58-EB2C-409D-8FD8-E8960F634C25}">
      <dgm:prSet phldrT="[Text]" custT="1"/>
      <dgm:spPr/>
      <dgm:t>
        <a:bodyPr/>
        <a:lstStyle/>
        <a:p>
          <a:pPr algn="ctr"/>
          <a:r>
            <a:rPr lang="en-IN" sz="1050" dirty="0"/>
            <a:t>     SOCIO- CULTURA ENVIRONMENT</a:t>
          </a:r>
        </a:p>
      </dgm:t>
    </dgm:pt>
    <dgm:pt modelId="{D3F65FDB-98DB-4D08-A83A-CDE68DC14AE1}" type="parTrans" cxnId="{AE046858-DA74-4C73-B6B7-35A0DF32F616}">
      <dgm:prSet/>
      <dgm:spPr/>
      <dgm:t>
        <a:bodyPr/>
        <a:lstStyle/>
        <a:p>
          <a:endParaRPr lang="en-IN" sz="1050"/>
        </a:p>
      </dgm:t>
    </dgm:pt>
    <dgm:pt modelId="{41B0EA71-3174-4B3D-A338-20BFEB3DBDEF}" type="sibTrans" cxnId="{AE046858-DA74-4C73-B6B7-35A0DF32F616}">
      <dgm:prSet/>
      <dgm:spPr/>
      <dgm:t>
        <a:bodyPr/>
        <a:lstStyle/>
        <a:p>
          <a:endParaRPr lang="en-IN" sz="1050"/>
        </a:p>
      </dgm:t>
    </dgm:pt>
    <dgm:pt modelId="{50E34AE9-98AC-4C72-B96F-C9F019D49313}">
      <dgm:prSet phldrT="[Text]" custT="1"/>
      <dgm:spPr/>
      <dgm:t>
        <a:bodyPr/>
        <a:lstStyle/>
        <a:p>
          <a:r>
            <a:rPr lang="en-IN" sz="1050"/>
            <a:t>BUILT ENVIRONMENT</a:t>
          </a:r>
        </a:p>
      </dgm:t>
    </dgm:pt>
    <dgm:pt modelId="{67B10D84-7F08-4456-9856-BDABCEDAE959}" type="parTrans" cxnId="{900B681E-EFE1-44C2-88E7-5C135429B4B0}">
      <dgm:prSet/>
      <dgm:spPr/>
      <dgm:t>
        <a:bodyPr/>
        <a:lstStyle/>
        <a:p>
          <a:endParaRPr lang="en-IN" sz="1050"/>
        </a:p>
      </dgm:t>
    </dgm:pt>
    <dgm:pt modelId="{5B734497-1089-4474-9403-A3AB99C55C4A}" type="sibTrans" cxnId="{900B681E-EFE1-44C2-88E7-5C135429B4B0}">
      <dgm:prSet/>
      <dgm:spPr/>
      <dgm:t>
        <a:bodyPr/>
        <a:lstStyle/>
        <a:p>
          <a:endParaRPr lang="en-IN" sz="1050"/>
        </a:p>
      </dgm:t>
    </dgm:pt>
    <dgm:pt modelId="{C2836FD3-20B9-4AA3-953C-95D738DD9AB2}" type="pres">
      <dgm:prSet presAssocID="{D50770F4-D1FC-4F91-94D8-95A931D6C7D6}" presName="compositeShape" presStyleCnt="0">
        <dgm:presLayoutVars>
          <dgm:chMax val="7"/>
          <dgm:dir/>
          <dgm:resizeHandles val="exact"/>
        </dgm:presLayoutVars>
      </dgm:prSet>
      <dgm:spPr/>
    </dgm:pt>
    <dgm:pt modelId="{20021C6E-8C02-4BE0-AB15-8DE61C3824B5}" type="pres">
      <dgm:prSet presAssocID="{8694CE8D-33DA-424F-987A-4CB73E249ABF}" presName="circ1" presStyleLbl="vennNode1" presStyleIdx="0" presStyleCnt="3"/>
      <dgm:spPr/>
    </dgm:pt>
    <dgm:pt modelId="{B749C5E2-7ADB-40B7-8207-FE05168BF2CD}" type="pres">
      <dgm:prSet presAssocID="{8694CE8D-33DA-424F-987A-4CB73E249ABF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98BCF806-4C65-4462-8D4B-588A8CD53330}" type="pres">
      <dgm:prSet presAssocID="{30385E58-EB2C-409D-8FD8-E8960F634C25}" presName="circ2" presStyleLbl="vennNode1" presStyleIdx="1" presStyleCnt="3" custScaleX="143667" custLinFactNeighborX="19516"/>
      <dgm:spPr/>
    </dgm:pt>
    <dgm:pt modelId="{B03A50A1-4BEA-4ECC-832A-1C9FE03CE954}" type="pres">
      <dgm:prSet presAssocID="{30385E58-EB2C-409D-8FD8-E8960F634C2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</dgm:pt>
    <dgm:pt modelId="{EAAD8A70-B74F-457E-8136-68C1E5F1AFAA}" type="pres">
      <dgm:prSet presAssocID="{50E34AE9-98AC-4C72-B96F-C9F019D49313}" presName="circ3" presStyleLbl="vennNode1" presStyleIdx="2" presStyleCnt="3" custScaleX="140755"/>
      <dgm:spPr/>
    </dgm:pt>
    <dgm:pt modelId="{85917FC2-10E4-4F43-9185-998FB7922EFB}" type="pres">
      <dgm:prSet presAssocID="{50E34AE9-98AC-4C72-B96F-C9F019D49313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</dgm:pt>
  </dgm:ptLst>
  <dgm:cxnLst>
    <dgm:cxn modelId="{0E4DFB05-72F8-4B4A-A7ED-86228C93E965}" type="presOf" srcId="{8694CE8D-33DA-424F-987A-4CB73E249ABF}" destId="{20021C6E-8C02-4BE0-AB15-8DE61C3824B5}" srcOrd="0" destOrd="0" presId="urn:microsoft.com/office/officeart/2005/8/layout/venn1"/>
    <dgm:cxn modelId="{900B681E-EFE1-44C2-88E7-5C135429B4B0}" srcId="{D50770F4-D1FC-4F91-94D8-95A931D6C7D6}" destId="{50E34AE9-98AC-4C72-B96F-C9F019D49313}" srcOrd="2" destOrd="0" parTransId="{67B10D84-7F08-4456-9856-BDABCEDAE959}" sibTransId="{5B734497-1089-4474-9403-A3AB99C55C4A}"/>
    <dgm:cxn modelId="{3B0A4530-2B54-437F-BF2F-BD471260D758}" type="presOf" srcId="{8694CE8D-33DA-424F-987A-4CB73E249ABF}" destId="{B749C5E2-7ADB-40B7-8207-FE05168BF2CD}" srcOrd="1" destOrd="0" presId="urn:microsoft.com/office/officeart/2005/8/layout/venn1"/>
    <dgm:cxn modelId="{8B63B270-4415-4F5A-8C53-EE380BAED849}" type="presOf" srcId="{30385E58-EB2C-409D-8FD8-E8960F634C25}" destId="{B03A50A1-4BEA-4ECC-832A-1C9FE03CE954}" srcOrd="1" destOrd="0" presId="urn:microsoft.com/office/officeart/2005/8/layout/venn1"/>
    <dgm:cxn modelId="{33D50E53-0620-4781-9534-3CA80F49040F}" type="presOf" srcId="{D50770F4-D1FC-4F91-94D8-95A931D6C7D6}" destId="{C2836FD3-20B9-4AA3-953C-95D738DD9AB2}" srcOrd="0" destOrd="0" presId="urn:microsoft.com/office/officeart/2005/8/layout/venn1"/>
    <dgm:cxn modelId="{AE046858-DA74-4C73-B6B7-35A0DF32F616}" srcId="{D50770F4-D1FC-4F91-94D8-95A931D6C7D6}" destId="{30385E58-EB2C-409D-8FD8-E8960F634C25}" srcOrd="1" destOrd="0" parTransId="{D3F65FDB-98DB-4D08-A83A-CDE68DC14AE1}" sibTransId="{41B0EA71-3174-4B3D-A338-20BFEB3DBDEF}"/>
    <dgm:cxn modelId="{156F3DA0-C2A1-4D43-A14C-E0D10D19C9FD}" type="presOf" srcId="{50E34AE9-98AC-4C72-B96F-C9F019D49313}" destId="{85917FC2-10E4-4F43-9185-998FB7922EFB}" srcOrd="1" destOrd="0" presId="urn:microsoft.com/office/officeart/2005/8/layout/venn1"/>
    <dgm:cxn modelId="{DD883FB0-7F36-4C3B-9E67-2CEC341A6EFC}" type="presOf" srcId="{50E34AE9-98AC-4C72-B96F-C9F019D49313}" destId="{EAAD8A70-B74F-457E-8136-68C1E5F1AFAA}" srcOrd="0" destOrd="0" presId="urn:microsoft.com/office/officeart/2005/8/layout/venn1"/>
    <dgm:cxn modelId="{45F140C7-6713-4201-908A-0D834294420A}" srcId="{D50770F4-D1FC-4F91-94D8-95A931D6C7D6}" destId="{8694CE8D-33DA-424F-987A-4CB73E249ABF}" srcOrd="0" destOrd="0" parTransId="{80DBAE32-D05E-46D2-8534-2DEEDB0418A9}" sibTransId="{7B37FCC1-6436-4CF7-AD05-FC81AAE0B66D}"/>
    <dgm:cxn modelId="{EC316AD7-AB05-41B6-8547-03670F7B82A0}" type="presOf" srcId="{30385E58-EB2C-409D-8FD8-E8960F634C25}" destId="{98BCF806-4C65-4462-8D4B-588A8CD53330}" srcOrd="0" destOrd="0" presId="urn:microsoft.com/office/officeart/2005/8/layout/venn1"/>
    <dgm:cxn modelId="{B89F2E00-5B1D-450A-AC93-2FA3476E03C7}" type="presParOf" srcId="{C2836FD3-20B9-4AA3-953C-95D738DD9AB2}" destId="{20021C6E-8C02-4BE0-AB15-8DE61C3824B5}" srcOrd="0" destOrd="0" presId="urn:microsoft.com/office/officeart/2005/8/layout/venn1"/>
    <dgm:cxn modelId="{FE1C788B-6B6E-4A56-95B0-2A54138C54CC}" type="presParOf" srcId="{C2836FD3-20B9-4AA3-953C-95D738DD9AB2}" destId="{B749C5E2-7ADB-40B7-8207-FE05168BF2CD}" srcOrd="1" destOrd="0" presId="urn:microsoft.com/office/officeart/2005/8/layout/venn1"/>
    <dgm:cxn modelId="{262F71DD-0092-4EE8-A18C-ADD6BBC5DA8A}" type="presParOf" srcId="{C2836FD3-20B9-4AA3-953C-95D738DD9AB2}" destId="{98BCF806-4C65-4462-8D4B-588A8CD53330}" srcOrd="2" destOrd="0" presId="urn:microsoft.com/office/officeart/2005/8/layout/venn1"/>
    <dgm:cxn modelId="{1BE91C54-0678-4FDE-9F4E-27DB598E046B}" type="presParOf" srcId="{C2836FD3-20B9-4AA3-953C-95D738DD9AB2}" destId="{B03A50A1-4BEA-4ECC-832A-1C9FE03CE954}" srcOrd="3" destOrd="0" presId="urn:microsoft.com/office/officeart/2005/8/layout/venn1"/>
    <dgm:cxn modelId="{ED125948-1D1C-49FD-863D-FF24392AC800}" type="presParOf" srcId="{C2836FD3-20B9-4AA3-953C-95D738DD9AB2}" destId="{EAAD8A70-B74F-457E-8136-68C1E5F1AFAA}" srcOrd="4" destOrd="0" presId="urn:microsoft.com/office/officeart/2005/8/layout/venn1"/>
    <dgm:cxn modelId="{348C36E4-5A76-4767-97E3-5AE3A4BB66FE}" type="presParOf" srcId="{C2836FD3-20B9-4AA3-953C-95D738DD9AB2}" destId="{85917FC2-10E4-4F43-9185-998FB7922EFB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0021C6E-8C02-4BE0-AB15-8DE61C3824B5}">
      <dsp:nvSpPr>
        <dsp:cNvPr id="0" name=""/>
        <dsp:cNvSpPr/>
      </dsp:nvSpPr>
      <dsp:spPr>
        <a:xfrm>
          <a:off x="1517023" y="43318"/>
          <a:ext cx="896253" cy="89625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50" kern="1200" dirty="0"/>
            <a:t>HUMAN MADE ENVIRONMENT</a:t>
          </a:r>
        </a:p>
      </dsp:txBody>
      <dsp:txXfrm>
        <a:off x="1636524" y="200163"/>
        <a:ext cx="657252" cy="403313"/>
      </dsp:txXfrm>
    </dsp:sp>
    <dsp:sp modelId="{98BCF806-4C65-4462-8D4B-588A8CD53330}">
      <dsp:nvSpPr>
        <dsp:cNvPr id="0" name=""/>
        <dsp:cNvSpPr/>
      </dsp:nvSpPr>
      <dsp:spPr>
        <a:xfrm>
          <a:off x="1819651" y="603477"/>
          <a:ext cx="1287619" cy="89625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50" kern="1200" dirty="0"/>
            <a:t>     SOCIO- CULTURA ENVIRONMENT</a:t>
          </a:r>
        </a:p>
      </dsp:txBody>
      <dsp:txXfrm>
        <a:off x="2213448" y="835009"/>
        <a:ext cx="772571" cy="492939"/>
      </dsp:txXfrm>
    </dsp:sp>
    <dsp:sp modelId="{EAAD8A70-B74F-457E-8136-68C1E5F1AFAA}">
      <dsp:nvSpPr>
        <dsp:cNvPr id="0" name=""/>
        <dsp:cNvSpPr/>
      </dsp:nvSpPr>
      <dsp:spPr>
        <a:xfrm>
          <a:off x="1010991" y="603477"/>
          <a:ext cx="1261520" cy="896253"/>
        </a:xfrm>
        <a:prstGeom prst="ellipse">
          <a:avLst/>
        </a:prstGeom>
        <a:solidFill>
          <a:schemeClr val="lt1">
            <a:alpha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466725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IN" sz="1050" kern="1200"/>
            <a:t>BUILT ENVIRONMENT</a:t>
          </a:r>
        </a:p>
      </dsp:txBody>
      <dsp:txXfrm>
        <a:off x="1129785" y="835009"/>
        <a:ext cx="756912" cy="49293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" name="Google Shape;52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5" name="Google Shape;75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7440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l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l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Arial"/>
              <a:buChar char="■"/>
              <a:defRPr sz="14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sz="10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pPr marL="0" lvl="0" indent="0" algn="r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60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3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edition.cnn.com/videos/tv/2015/12/29/inside-africa-uganda-kidepo-spc-a.cnn/video/playlists/uganda-kidepo-national-park/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3777640"/>
            <a:ext cx="9144000" cy="1365860"/>
          </a:xfrm>
          <a:prstGeom prst="rect">
            <a:avLst/>
          </a:prstGeom>
          <a:noFill/>
          <a:ln>
            <a:noFill/>
          </a:ln>
        </p:spPr>
      </p:pic>
      <p:pic>
        <p:nvPicPr>
          <p:cNvPr id="55" name="Google Shape;55;p1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22675" y="214225"/>
            <a:ext cx="1578401" cy="783575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13"/>
          <p:cNvSpPr txBox="1"/>
          <p:nvPr/>
        </p:nvSpPr>
        <p:spPr>
          <a:xfrm>
            <a:off x="222675" y="1606350"/>
            <a:ext cx="8763000" cy="19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100"/>
              <a:buFont typeface="Arial"/>
              <a:buNone/>
            </a:pPr>
            <a:r>
              <a:rPr lang="en-IN" sz="3000" b="1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WELCOME TO SOCIAL SCIENCE</a:t>
            </a:r>
            <a:endParaRPr sz="2900" b="1" i="0" u="none" strike="noStrike" cap="none" dirty="0">
              <a:solidFill>
                <a:srgbClr val="FF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13"/>
          <p:cNvSpPr txBox="1"/>
          <p:nvPr/>
        </p:nvSpPr>
        <p:spPr>
          <a:xfrm>
            <a:off x="5874275" y="98375"/>
            <a:ext cx="3176100" cy="126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8" name="Google Shape;58;p13"/>
          <p:cNvSpPr txBox="1"/>
          <p:nvPr/>
        </p:nvSpPr>
        <p:spPr>
          <a:xfrm>
            <a:off x="2222175" y="2571738"/>
            <a:ext cx="4764000" cy="96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SUBJECT : (GEOGRAPHY)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NUMBER: 1</a:t>
            </a:r>
            <a:endParaRPr b="1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/>
              <a:t>CHAPTER NAME : OUR ENVIRONMENT</a:t>
            </a:r>
            <a:endParaRPr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0050" y="249865"/>
            <a:ext cx="6172200" cy="834629"/>
          </a:xfrm>
        </p:spPr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Human Made Environment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1213720"/>
              </p:ext>
            </p:extLst>
          </p:nvPr>
        </p:nvGraphicFramePr>
        <p:xfrm>
          <a:off x="55821" y="1084494"/>
          <a:ext cx="3943350" cy="154304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682699" y="3224552"/>
            <a:ext cx="4972050" cy="21929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1800" b="1" dirty="0"/>
              <a:t>Built Environment</a:t>
            </a:r>
            <a:r>
              <a:rPr lang="en-US" sz="1800" dirty="0"/>
              <a:t> includes building, railway , tracks and bridges.</a:t>
            </a:r>
          </a:p>
          <a:p>
            <a:pPr lvl="0"/>
            <a:endParaRPr lang="en-US" sz="1800" dirty="0"/>
          </a:p>
          <a:p>
            <a:pPr lvl="0"/>
            <a:r>
              <a:rPr lang="en-US" sz="1800" b="1" dirty="0"/>
              <a:t>Socio-Cultural Environment:- </a:t>
            </a:r>
            <a:r>
              <a:rPr lang="en-US" sz="1800" dirty="0"/>
              <a:t>includes family , school and college , community, country , religion, music and dance.</a:t>
            </a:r>
          </a:p>
          <a:p>
            <a:r>
              <a:rPr lang="en-US" sz="1800" dirty="0"/>
              <a:t> </a:t>
            </a:r>
          </a:p>
          <a:p>
            <a:endParaRPr lang="en-US" sz="105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1E15C4-AD7A-4768-B69C-7FA8F669FF6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97842" y="412734"/>
            <a:ext cx="4037273" cy="30124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4FBEAC5-345B-4B58-B44B-586FCFA33A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223706" y="4213177"/>
            <a:ext cx="1237595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7330" y="279990"/>
            <a:ext cx="8449340" cy="3347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rgbClr val="FF0000"/>
                </a:solidFill>
              </a:rPr>
              <a:t>Human being adapt to the natural environment by making modification</a:t>
            </a:r>
            <a:r>
              <a:rPr lang="en-US" sz="2700" b="1" dirty="0">
                <a:solidFill>
                  <a:srgbClr val="FF0000"/>
                </a:solidFill>
              </a:rPr>
              <a:t> </a:t>
            </a:r>
            <a:r>
              <a:rPr lang="en-US" sz="2100" dirty="0"/>
              <a:t>in their shelter, food and clothing. They also modify the social, biological, economic and cultural needs. For Example:- People who live in hot, wet coastal area like Kerala or odisha traditionally eat rice and fish. But in comparison with </a:t>
            </a:r>
            <a:r>
              <a:rPr lang="en-US" sz="2100" dirty="0" err="1"/>
              <a:t>ladakha</a:t>
            </a:r>
            <a:r>
              <a:rPr lang="en-US" sz="2100" dirty="0"/>
              <a:t> the food habits and other habits of those region varies according to their climatic condition and their </a:t>
            </a:r>
            <a:r>
              <a:rPr lang="en-US" sz="2400" dirty="0"/>
              <a:t>adaptation to their natural environment.</a:t>
            </a:r>
          </a:p>
          <a:p>
            <a:endParaRPr lang="en-US" sz="1050" dirty="0"/>
          </a:p>
        </p:txBody>
      </p:sp>
      <p:sp>
        <p:nvSpPr>
          <p:cNvPr id="4" name="TextBox 3">
            <a:hlinkClick r:id="rId2"/>
            <a:extLst>
              <a:ext uri="{FF2B5EF4-FFF2-40B4-BE49-F238E27FC236}">
                <a16:creationId xmlns:a16="http://schemas.microsoft.com/office/drawing/2014/main" id="{A59C4BCF-35C4-4953-81DE-6D64D81D4A3F}"/>
              </a:ext>
            </a:extLst>
          </p:cNvPr>
          <p:cNvSpPr txBox="1"/>
          <p:nvPr/>
        </p:nvSpPr>
        <p:spPr>
          <a:xfrm>
            <a:off x="2938131" y="3797180"/>
            <a:ext cx="585854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IN" dirty="0">
                <a:hlinkClick r:id="rId2"/>
              </a:rPr>
              <a:t>https://edition.cnn.com/videos/tv/2015/12/29/inside-africa-uganda-kidepo-spc-a.cnn/video/playlists/uganda-kidepo-national-park/</a:t>
            </a:r>
            <a:endParaRPr lang="en-IN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D49669-4A3B-4458-8C20-048EBDEC2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30" y="3497809"/>
            <a:ext cx="2408159" cy="1365701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7E6F5FA6-134E-4400-8223-21B2E4653A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9075" y="4320400"/>
            <a:ext cx="1237595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005" y="284422"/>
            <a:ext cx="8449339" cy="44088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>
                <a:solidFill>
                  <a:srgbClr val="FF0000"/>
                </a:solidFill>
              </a:rPr>
              <a:t>Environmental Degradation</a:t>
            </a:r>
            <a:r>
              <a:rPr lang="en-US" sz="2700" b="1" dirty="0"/>
              <a:t>:- </a:t>
            </a:r>
            <a:r>
              <a:rPr lang="en-US" sz="2400" dirty="0"/>
              <a:t>The over exploitation of natural environment to satisfy the needs of humans leads to environmental degradation.</a:t>
            </a:r>
          </a:p>
          <a:p>
            <a:r>
              <a:rPr lang="en-US" sz="2400" dirty="0"/>
              <a:t> </a:t>
            </a:r>
          </a:p>
          <a:p>
            <a:pPr lvl="0"/>
            <a:r>
              <a:rPr lang="en-US" sz="2400" b="1" dirty="0"/>
              <a:t>Factors leading Environment issues</a:t>
            </a:r>
            <a:r>
              <a:rPr lang="en-US" sz="2700" b="1" dirty="0"/>
              <a:t>.</a:t>
            </a:r>
            <a:endParaRPr lang="en-US" sz="27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Deforestation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 Poaching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 Overpopulation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en-US" sz="2400" dirty="0"/>
              <a:t>Air Pollution, Water Pollution, Land pollution, and noise  pollution. </a:t>
            </a:r>
          </a:p>
          <a:p>
            <a:pPr marL="342900" lvl="0" indent="-342900">
              <a:buFont typeface="Wingdings" panose="05000000000000000000" pitchFamily="2" charset="2"/>
              <a:buChar char="§"/>
            </a:pPr>
            <a:r>
              <a:rPr lang="en-US" sz="2400" dirty="0"/>
              <a:t>Poverty(malnutrition, hunger and starvation)     </a:t>
            </a:r>
          </a:p>
          <a:p>
            <a:pPr lvl="0"/>
            <a:endParaRPr lang="en-US" sz="105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0141C78D-9FDD-47A9-AD0F-B03450D82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3609" y="1343953"/>
            <a:ext cx="3313593" cy="145253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C2CE645-7B0B-471B-8EFA-BDA1524145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2749" y="4243329"/>
            <a:ext cx="1237595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684" y="223728"/>
            <a:ext cx="6804837" cy="4080272"/>
          </a:xfrm>
        </p:spPr>
        <p:txBody>
          <a:bodyPr>
            <a:normAutofit fontScale="92500" lnSpcReduction="20000"/>
          </a:bodyPr>
          <a:lstStyle/>
          <a:p>
            <a:pPr marL="114300" indent="0">
              <a:buNone/>
            </a:pPr>
            <a:r>
              <a:rPr lang="en-US" sz="2700" b="1" dirty="0">
                <a:solidFill>
                  <a:srgbClr val="FF0000"/>
                </a:solidFill>
              </a:rPr>
              <a:t>Conservation steps for Environmental issues.</a:t>
            </a:r>
            <a:endParaRPr lang="en-US" sz="2700" dirty="0">
              <a:solidFill>
                <a:srgbClr val="FF0000"/>
              </a:solidFill>
            </a:endParaRPr>
          </a:p>
          <a:p>
            <a:pPr lvl="0"/>
            <a:r>
              <a:rPr lang="en-US" dirty="0"/>
              <a:t>Government should create and implement stricter policies and laws related to conservation of biodiversity.</a:t>
            </a:r>
          </a:p>
          <a:p>
            <a:pPr lvl="0"/>
            <a:r>
              <a:rPr lang="en-US" dirty="0"/>
              <a:t>Stop habitat destruction and encourage its restoration.</a:t>
            </a:r>
          </a:p>
          <a:p>
            <a:pPr lvl="0"/>
            <a:r>
              <a:rPr lang="en-US" dirty="0"/>
              <a:t>Practice sustainable living.</a:t>
            </a:r>
          </a:p>
          <a:p>
            <a:pPr lvl="0"/>
            <a:r>
              <a:rPr lang="en-US" dirty="0"/>
              <a:t>Reduce invasive species.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Research innovative ways to preserve biodiversity and educate the populace about it.   </a:t>
            </a:r>
          </a:p>
          <a:p>
            <a:pPr lvl="0"/>
            <a:r>
              <a:rPr lang="en-US" dirty="0"/>
              <a:t>There are many people who are fighting to save environment. They are </a:t>
            </a:r>
            <a:r>
              <a:rPr lang="en-US" sz="2200" b="1" dirty="0">
                <a:solidFill>
                  <a:srgbClr val="FF0000"/>
                </a:solidFill>
              </a:rPr>
              <a:t>Environmentalist</a:t>
            </a:r>
            <a:r>
              <a:rPr lang="en-US" sz="3000" dirty="0"/>
              <a:t>: </a:t>
            </a:r>
            <a:r>
              <a:rPr lang="en-US" dirty="0"/>
              <a:t>A person who deals with the issues of environment is an </a:t>
            </a:r>
            <a:r>
              <a:rPr lang="en-US" b="1" dirty="0"/>
              <a:t>environmentalist.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32615B9-AD16-4367-9767-ABD2EAFBC6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75975" y="147861"/>
            <a:ext cx="2064800" cy="1369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EB0B53D3-8EA2-4AEA-8B3D-007A6998E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07" y="3836964"/>
            <a:ext cx="2066723" cy="137171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399DCA3-0F3B-482C-BE80-5AD861065B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91850" y="4214948"/>
            <a:ext cx="1237595" cy="615749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Google Shape;77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87575" y="4378875"/>
            <a:ext cx="1232526" cy="611875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6"/>
          <p:cNvSpPr txBox="1"/>
          <p:nvPr/>
        </p:nvSpPr>
        <p:spPr>
          <a:xfrm>
            <a:off x="621425" y="743500"/>
            <a:ext cx="7801200" cy="356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THANKING YOU</a:t>
            </a:r>
            <a:endParaRPr sz="4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" sz="4000" b="1" i="0" u="none" strike="noStrike" cap="none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ODM EDUCATIONAL GROUP</a:t>
            </a:r>
            <a:endParaRPr sz="4000" b="1" i="0" u="none" strike="noStrike" cap="none">
              <a:solidFill>
                <a:srgbClr val="FF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585</TotalTime>
  <Words>303</Words>
  <Application>Microsoft Office PowerPoint</Application>
  <PresentationFormat>On-screen Show (16:9)</PresentationFormat>
  <Paragraphs>32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Simple Light</vt:lpstr>
      <vt:lpstr>PowerPoint Presentation</vt:lpstr>
      <vt:lpstr>Human Made Environment 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cp:lastModifiedBy>Sanghamitra Mishra</cp:lastModifiedBy>
  <cp:revision>22</cp:revision>
  <dcterms:modified xsi:type="dcterms:W3CDTF">2021-04-28T16:38:59Z</dcterms:modified>
</cp:coreProperties>
</file>